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402" r:id="rId2"/>
    <p:sldId id="420" r:id="rId3"/>
    <p:sldId id="413" r:id="rId4"/>
    <p:sldId id="421" r:id="rId5"/>
    <p:sldId id="422" r:id="rId6"/>
    <p:sldId id="423" r:id="rId7"/>
    <p:sldId id="424" r:id="rId8"/>
    <p:sldId id="425" r:id="rId9"/>
    <p:sldId id="426" r:id="rId10"/>
    <p:sldId id="427" r:id="rId11"/>
    <p:sldId id="414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EED79"/>
    <a:srgbClr val="005C89"/>
    <a:srgbClr val="19A9C9"/>
    <a:srgbClr val="0173AB"/>
    <a:srgbClr val="0290BB"/>
    <a:srgbClr val="DE8500"/>
    <a:srgbClr val="404031"/>
    <a:srgbClr val="E4F4C9"/>
    <a:srgbClr val="1E3B00"/>
    <a:srgbClr val="7FC44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09" autoAdjust="0"/>
    <p:restoredTop sz="70130" autoAdjust="0"/>
  </p:normalViewPr>
  <p:slideViewPr>
    <p:cSldViewPr snapToGrid="0" snapToObjects="1">
      <p:cViewPr varScale="1">
        <p:scale>
          <a:sx n="71" d="100"/>
          <a:sy n="71" d="100"/>
        </p:scale>
        <p:origin x="-72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</a:defRPr>
            </a:lvl1pPr>
          </a:lstStyle>
          <a:p>
            <a:fld id="{AC16C698-ACF0-E744-90AF-096C1FCF90D1}" type="datetimeFigureOut">
              <a:rPr lang="en-US" smtClean="0"/>
              <a:pPr/>
              <a:t>7/13/2011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/>
              </a:defRPr>
            </a:lvl1pPr>
          </a:lstStyle>
          <a:p>
            <a:fld id="{4828DF9A-C4A7-1B4F-9A63-BCE3239A56D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932401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805" y="4343703"/>
            <a:ext cx="5030391" cy="7500559"/>
          </a:xfrm>
          <a:noFill/>
          <a:ln/>
        </p:spPr>
        <p:txBody>
          <a:bodyPr/>
          <a:lstStyle/>
          <a:p>
            <a:endParaRPr lang="en-US" dirty="0">
              <a:latin typeface="Arial" pitchFamily="-112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 smtClean="0">
                <a:latin typeface="Arial" pitchFamily="-112" charset="0"/>
              </a:rPr>
              <a:t>All CompassLearning content is supported under a single-management system that is flexible and easy to use.</a:t>
            </a:r>
            <a:endParaRPr lang="en-US" dirty="0">
              <a:latin typeface="Arial" pitchFamily="-112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28DF9A-C4A7-1B4F-9A63-BCE3239A56D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 smtClean="0">
                <a:latin typeface="Arial" pitchFamily="-112" charset="0"/>
              </a:rPr>
              <a:t>All CompassLearning content is supported under a single-management system that is flexible and easy to use.</a:t>
            </a:r>
            <a:endParaRPr lang="en-US" dirty="0">
              <a:latin typeface="Arial" pitchFamily="-112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28DF9A-C4A7-1B4F-9A63-BCE3239A56D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latin typeface="Arial" pitchFamily="-112" charset="0"/>
              </a:rPr>
              <a:t>All CompassLearning’s curriculum and assessment is aligned to your state’s standards. Teacher’s can search content, preview activities, create assignments and assessments and document lesson plan activities.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28DF9A-C4A7-1B4F-9A63-BCE3239A56D9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442231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3" name="Picture 2" descr="Branding-2.png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5" name="Rounded Rectangle 4"/>
            <p:cNvSpPr/>
            <p:nvPr userDrawn="1"/>
          </p:nvSpPr>
          <p:spPr>
            <a:xfrm>
              <a:off x="0" y="0"/>
              <a:ext cx="9144000" cy="6857999"/>
            </a:xfrm>
            <a:prstGeom prst="roundRect">
              <a:avLst>
                <a:gd name="adj" fmla="val 2580"/>
              </a:avLst>
            </a:prstGeom>
            <a:noFill/>
            <a:ln w="177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/>
              </a:endParaRPr>
            </a:p>
          </p:txBody>
        </p:sp>
      </p:grpSp>
      <p:sp>
        <p:nvSpPr>
          <p:cNvPr id="7" name="Rectangle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PPT-REVISED-INNER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5486491"/>
            <a:ext cx="9143391" cy="1371509"/>
          </a:xfrm>
          <a:prstGeom prst="rect">
            <a:avLst/>
          </a:prstGeom>
        </p:spPr>
      </p:pic>
      <p:sp>
        <p:nvSpPr>
          <p:cNvPr id="10" name="Rounded Rectangle 9"/>
          <p:cNvSpPr/>
          <p:nvPr userDrawn="1"/>
        </p:nvSpPr>
        <p:spPr>
          <a:xfrm>
            <a:off x="0" y="0"/>
            <a:ext cx="9144000" cy="6858000"/>
          </a:xfrm>
          <a:prstGeom prst="roundRect">
            <a:avLst>
              <a:gd name="adj" fmla="val 2580"/>
            </a:avLst>
          </a:prstGeom>
          <a:noFill/>
          <a:ln w="177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5286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9" name="Picture 8" descr="Branding-2.png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0" name="Rounded Rectangle 9"/>
            <p:cNvSpPr/>
            <p:nvPr userDrawn="1"/>
          </p:nvSpPr>
          <p:spPr>
            <a:xfrm>
              <a:off x="0" y="0"/>
              <a:ext cx="9144000" cy="6857999"/>
            </a:xfrm>
            <a:prstGeom prst="roundRect">
              <a:avLst>
                <a:gd name="adj" fmla="val 2580"/>
              </a:avLst>
            </a:prstGeom>
            <a:noFill/>
            <a:ln w="177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/>
              </a:endParaRPr>
            </a:p>
          </p:txBody>
        </p:sp>
      </p:grpSp>
      <p:sp>
        <p:nvSpPr>
          <p:cNvPr id="11" name="Rectangle 10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PPT-REVISED-INNER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5486491"/>
            <a:ext cx="9143391" cy="1371509"/>
          </a:xfrm>
          <a:prstGeom prst="rect">
            <a:avLst/>
          </a:prstGeom>
        </p:spPr>
      </p:pic>
      <p:sp>
        <p:nvSpPr>
          <p:cNvPr id="13" name="Rounded Rectangle 12"/>
          <p:cNvSpPr/>
          <p:nvPr userDrawn="1"/>
        </p:nvSpPr>
        <p:spPr>
          <a:xfrm>
            <a:off x="0" y="0"/>
            <a:ext cx="9144000" cy="6858000"/>
          </a:xfrm>
          <a:prstGeom prst="roundRect">
            <a:avLst>
              <a:gd name="adj" fmla="val 2580"/>
            </a:avLst>
          </a:prstGeom>
          <a:noFill/>
          <a:ln w="177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57200" y="5286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11" name="Picture 10" descr="Branding-2.png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2" name="Rounded Rectangle 11"/>
            <p:cNvSpPr/>
            <p:nvPr userDrawn="1"/>
          </p:nvSpPr>
          <p:spPr>
            <a:xfrm>
              <a:off x="0" y="0"/>
              <a:ext cx="9144000" cy="6857999"/>
            </a:xfrm>
            <a:prstGeom prst="roundRect">
              <a:avLst>
                <a:gd name="adj" fmla="val 2580"/>
              </a:avLst>
            </a:prstGeom>
            <a:noFill/>
            <a:ln w="177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/>
              </a:endParaRPr>
            </a:p>
          </p:txBody>
        </p:sp>
      </p:grpSp>
      <p:sp>
        <p:nvSpPr>
          <p:cNvPr id="13" name="Rectangle 12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 descr="PPT-REVISED-INNER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5486491"/>
            <a:ext cx="9143391" cy="1371509"/>
          </a:xfrm>
          <a:prstGeom prst="rect">
            <a:avLst/>
          </a:prstGeom>
        </p:spPr>
      </p:pic>
      <p:sp>
        <p:nvSpPr>
          <p:cNvPr id="15" name="Rounded Rectangle 14"/>
          <p:cNvSpPr/>
          <p:nvPr userDrawn="1"/>
        </p:nvSpPr>
        <p:spPr>
          <a:xfrm>
            <a:off x="0" y="0"/>
            <a:ext cx="9144000" cy="6858000"/>
          </a:xfrm>
          <a:prstGeom prst="roundRect">
            <a:avLst>
              <a:gd name="adj" fmla="val 2580"/>
            </a:avLst>
          </a:prstGeom>
          <a:noFill/>
          <a:ln w="177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457200" y="5286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9" name="Picture 8" descr="Branding-2.png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0" name="Rounded Rectangle 9"/>
            <p:cNvSpPr/>
            <p:nvPr userDrawn="1"/>
          </p:nvSpPr>
          <p:spPr>
            <a:xfrm>
              <a:off x="0" y="0"/>
              <a:ext cx="9144000" cy="6857999"/>
            </a:xfrm>
            <a:prstGeom prst="roundRect">
              <a:avLst>
                <a:gd name="adj" fmla="val 2580"/>
              </a:avLst>
            </a:prstGeom>
            <a:noFill/>
            <a:ln w="177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/>
              </a:endParaRPr>
            </a:p>
          </p:txBody>
        </p:sp>
      </p:grpSp>
      <p:sp>
        <p:nvSpPr>
          <p:cNvPr id="11" name="Rectangle 10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PPT-REVISED-INNER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5486491"/>
            <a:ext cx="9143391" cy="1371509"/>
          </a:xfrm>
          <a:prstGeom prst="rect">
            <a:avLst/>
          </a:prstGeom>
        </p:spPr>
      </p:pic>
      <p:sp>
        <p:nvSpPr>
          <p:cNvPr id="13" name="Rounded Rectangle 12"/>
          <p:cNvSpPr/>
          <p:nvPr userDrawn="1"/>
        </p:nvSpPr>
        <p:spPr>
          <a:xfrm>
            <a:off x="0" y="0"/>
            <a:ext cx="9144000" cy="6858000"/>
          </a:xfrm>
          <a:prstGeom prst="roundRect">
            <a:avLst>
              <a:gd name="adj" fmla="val 2580"/>
            </a:avLst>
          </a:prstGeom>
          <a:noFill/>
          <a:ln w="177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57200" y="5286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9" name="Picture 8" descr="Branding-2.png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0" name="Rounded Rectangle 9"/>
            <p:cNvSpPr/>
            <p:nvPr userDrawn="1"/>
          </p:nvSpPr>
          <p:spPr>
            <a:xfrm>
              <a:off x="0" y="0"/>
              <a:ext cx="9144000" cy="6857999"/>
            </a:xfrm>
            <a:prstGeom prst="roundRect">
              <a:avLst>
                <a:gd name="adj" fmla="val 2580"/>
              </a:avLst>
            </a:prstGeom>
            <a:noFill/>
            <a:ln w="177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/>
              </a:endParaRPr>
            </a:p>
          </p:txBody>
        </p:sp>
      </p:grpSp>
      <p:sp>
        <p:nvSpPr>
          <p:cNvPr id="11" name="Rectangle 10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PPT-REVISED-INNER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5486491"/>
            <a:ext cx="9143391" cy="1371509"/>
          </a:xfrm>
          <a:prstGeom prst="rect">
            <a:avLst/>
          </a:prstGeom>
        </p:spPr>
      </p:pic>
      <p:sp>
        <p:nvSpPr>
          <p:cNvPr id="13" name="Rounded Rectangle 12"/>
          <p:cNvSpPr/>
          <p:nvPr userDrawn="1"/>
        </p:nvSpPr>
        <p:spPr>
          <a:xfrm>
            <a:off x="0" y="0"/>
            <a:ext cx="9144000" cy="6858000"/>
          </a:xfrm>
          <a:prstGeom prst="roundRect">
            <a:avLst>
              <a:gd name="adj" fmla="val 2580"/>
            </a:avLst>
          </a:prstGeom>
          <a:noFill/>
          <a:ln w="177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57200" y="5286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8" name="Picture 7" descr="Branding-2.png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ounded Rectangle 8"/>
            <p:cNvSpPr/>
            <p:nvPr userDrawn="1"/>
          </p:nvSpPr>
          <p:spPr>
            <a:xfrm>
              <a:off x="0" y="0"/>
              <a:ext cx="9144000" cy="6857999"/>
            </a:xfrm>
            <a:prstGeom prst="roundRect">
              <a:avLst>
                <a:gd name="adj" fmla="val 2580"/>
              </a:avLst>
            </a:prstGeom>
            <a:noFill/>
            <a:ln w="177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/>
              </a:endParaRPr>
            </a:p>
          </p:txBody>
        </p:sp>
      </p:grpSp>
      <p:sp>
        <p:nvSpPr>
          <p:cNvPr id="10" name="Rectangle 9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PPT-REVISED-INNER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5486491"/>
            <a:ext cx="9143391" cy="1371509"/>
          </a:xfrm>
          <a:prstGeom prst="rect">
            <a:avLst/>
          </a:prstGeom>
        </p:spPr>
      </p:pic>
      <p:sp>
        <p:nvSpPr>
          <p:cNvPr id="12" name="Rounded Rectangle 11"/>
          <p:cNvSpPr/>
          <p:nvPr userDrawn="1"/>
        </p:nvSpPr>
        <p:spPr>
          <a:xfrm>
            <a:off x="0" y="0"/>
            <a:ext cx="9144000" cy="6858000"/>
          </a:xfrm>
          <a:prstGeom prst="roundRect">
            <a:avLst>
              <a:gd name="adj" fmla="val 2580"/>
            </a:avLst>
          </a:prstGeom>
          <a:noFill/>
          <a:ln w="177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57200" y="5286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8" name="Picture 7" descr="Branding-2.png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ounded Rectangle 8"/>
            <p:cNvSpPr/>
            <p:nvPr userDrawn="1"/>
          </p:nvSpPr>
          <p:spPr>
            <a:xfrm>
              <a:off x="0" y="0"/>
              <a:ext cx="9144000" cy="6857999"/>
            </a:xfrm>
            <a:prstGeom prst="roundRect">
              <a:avLst>
                <a:gd name="adj" fmla="val 2580"/>
              </a:avLst>
            </a:prstGeom>
            <a:noFill/>
            <a:ln w="177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/>
              </a:endParaRPr>
            </a:p>
          </p:txBody>
        </p:sp>
      </p:grpSp>
      <p:sp>
        <p:nvSpPr>
          <p:cNvPr id="10" name="Rectangle 9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PPT-REVISED-INNER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5486491"/>
            <a:ext cx="9143391" cy="1371509"/>
          </a:xfrm>
          <a:prstGeom prst="rect">
            <a:avLst/>
          </a:prstGeom>
        </p:spPr>
      </p:pic>
      <p:sp>
        <p:nvSpPr>
          <p:cNvPr id="12" name="Rounded Rectangle 11"/>
          <p:cNvSpPr/>
          <p:nvPr userDrawn="1"/>
        </p:nvSpPr>
        <p:spPr>
          <a:xfrm>
            <a:off x="0" y="0"/>
            <a:ext cx="9144000" cy="6858000"/>
          </a:xfrm>
          <a:prstGeom prst="roundRect">
            <a:avLst>
              <a:gd name="adj" fmla="val 2580"/>
            </a:avLst>
          </a:prstGeom>
          <a:noFill/>
          <a:ln w="177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57200" y="5286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5" name="Picture 4" descr="Branding-2.png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6" name="Rounded Rectangle 5"/>
            <p:cNvSpPr/>
            <p:nvPr userDrawn="1"/>
          </p:nvSpPr>
          <p:spPr>
            <a:xfrm>
              <a:off x="0" y="0"/>
              <a:ext cx="9144000" cy="6857999"/>
            </a:xfrm>
            <a:prstGeom prst="roundRect">
              <a:avLst>
                <a:gd name="adj" fmla="val 2580"/>
              </a:avLst>
            </a:prstGeom>
            <a:noFill/>
            <a:ln w="177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/>
              </a:endParaRPr>
            </a:p>
          </p:txBody>
        </p:sp>
      </p:grpSp>
      <p:sp>
        <p:nvSpPr>
          <p:cNvPr id="7" name="Rectangle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PPT-REVISED-INNER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5486491"/>
            <a:ext cx="9143391" cy="1371509"/>
          </a:xfrm>
          <a:prstGeom prst="rect">
            <a:avLst/>
          </a:prstGeom>
        </p:spPr>
      </p:pic>
      <p:sp>
        <p:nvSpPr>
          <p:cNvPr id="9" name="Rounded Rectangle 8"/>
          <p:cNvSpPr/>
          <p:nvPr userDrawn="1"/>
        </p:nvSpPr>
        <p:spPr>
          <a:xfrm>
            <a:off x="0" y="0"/>
            <a:ext cx="9144000" cy="6858000"/>
          </a:xfrm>
          <a:prstGeom prst="roundRect">
            <a:avLst>
              <a:gd name="adj" fmla="val 2580"/>
            </a:avLst>
          </a:prstGeom>
          <a:noFill/>
          <a:ln w="177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5286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8" name="Picture 7" descr="Branding-2.png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ounded Rectangle 8"/>
            <p:cNvSpPr/>
            <p:nvPr userDrawn="1"/>
          </p:nvSpPr>
          <p:spPr>
            <a:xfrm>
              <a:off x="0" y="0"/>
              <a:ext cx="9144000" cy="6857999"/>
            </a:xfrm>
            <a:prstGeom prst="roundRect">
              <a:avLst>
                <a:gd name="adj" fmla="val 2580"/>
              </a:avLst>
            </a:prstGeom>
            <a:noFill/>
            <a:ln w="177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/>
              </a:endParaRPr>
            </a:p>
          </p:txBody>
        </p:sp>
      </p:grpSp>
      <p:sp>
        <p:nvSpPr>
          <p:cNvPr id="10" name="Rectangle 9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PPT-REVISED-INNER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5486491"/>
            <a:ext cx="9143391" cy="1371509"/>
          </a:xfrm>
          <a:prstGeom prst="rect">
            <a:avLst/>
          </a:prstGeom>
        </p:spPr>
      </p:pic>
      <p:sp>
        <p:nvSpPr>
          <p:cNvPr id="12" name="Rounded Rectangle 11"/>
          <p:cNvSpPr/>
          <p:nvPr userDrawn="1"/>
        </p:nvSpPr>
        <p:spPr>
          <a:xfrm>
            <a:off x="0" y="0"/>
            <a:ext cx="9144000" cy="6858000"/>
          </a:xfrm>
          <a:prstGeom prst="roundRect">
            <a:avLst>
              <a:gd name="adj" fmla="val 2580"/>
            </a:avLst>
          </a:prstGeom>
          <a:noFill/>
          <a:ln w="177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42554579"/>
      </p:ext>
    </p:extLst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8" name="Picture 7" descr="Branding-2.png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ounded Rectangle 8"/>
            <p:cNvSpPr/>
            <p:nvPr userDrawn="1"/>
          </p:nvSpPr>
          <p:spPr>
            <a:xfrm>
              <a:off x="0" y="0"/>
              <a:ext cx="9144000" cy="6857999"/>
            </a:xfrm>
            <a:prstGeom prst="roundRect">
              <a:avLst>
                <a:gd name="adj" fmla="val 2580"/>
              </a:avLst>
            </a:prstGeom>
            <a:noFill/>
            <a:ln w="177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/>
              </a:endParaRPr>
            </a:p>
          </p:txBody>
        </p:sp>
      </p:grpSp>
      <p:sp>
        <p:nvSpPr>
          <p:cNvPr id="10" name="Rectangle 9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PPT-REVISED-INNER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5486491"/>
            <a:ext cx="9143391" cy="1371509"/>
          </a:xfrm>
          <a:prstGeom prst="rect">
            <a:avLst/>
          </a:prstGeom>
        </p:spPr>
      </p:pic>
      <p:sp>
        <p:nvSpPr>
          <p:cNvPr id="12" name="Rounded Rectangle 11"/>
          <p:cNvSpPr/>
          <p:nvPr userDrawn="1"/>
        </p:nvSpPr>
        <p:spPr>
          <a:xfrm>
            <a:off x="0" y="0"/>
            <a:ext cx="9144000" cy="6858000"/>
          </a:xfrm>
          <a:prstGeom prst="roundRect">
            <a:avLst>
              <a:gd name="adj" fmla="val 2580"/>
            </a:avLst>
          </a:prstGeom>
          <a:noFill/>
          <a:ln w="177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42554579"/>
      </p:ext>
    </p:extLst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9" name="Picture 8" descr="Branding-2.png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0" name="Rounded Rectangle 9"/>
            <p:cNvSpPr/>
            <p:nvPr userDrawn="1"/>
          </p:nvSpPr>
          <p:spPr>
            <a:xfrm>
              <a:off x="0" y="0"/>
              <a:ext cx="9144000" cy="6857999"/>
            </a:xfrm>
            <a:prstGeom prst="roundRect">
              <a:avLst>
                <a:gd name="adj" fmla="val 2580"/>
              </a:avLst>
            </a:prstGeom>
            <a:noFill/>
            <a:ln w="177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/>
              </a:endParaRPr>
            </a:p>
          </p:txBody>
        </p:sp>
      </p:grpSp>
      <p:sp>
        <p:nvSpPr>
          <p:cNvPr id="11" name="Rectangle 10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PPT-REVISED-INNER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5486491"/>
            <a:ext cx="9143391" cy="1371509"/>
          </a:xfrm>
          <a:prstGeom prst="rect">
            <a:avLst/>
          </a:prstGeom>
        </p:spPr>
      </p:pic>
      <p:sp>
        <p:nvSpPr>
          <p:cNvPr id="13" name="Rounded Rectangle 12"/>
          <p:cNvSpPr/>
          <p:nvPr userDrawn="1"/>
        </p:nvSpPr>
        <p:spPr>
          <a:xfrm>
            <a:off x="0" y="0"/>
            <a:ext cx="9144000" cy="6858000"/>
          </a:xfrm>
          <a:prstGeom prst="roundRect">
            <a:avLst>
              <a:gd name="adj" fmla="val 2580"/>
            </a:avLst>
          </a:prstGeom>
          <a:noFill/>
          <a:ln w="177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57200" y="5286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1441485"/>
      </p:ext>
    </p:extLst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itle-2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Rounded Rectangle 9"/>
          <p:cNvSpPr/>
          <p:nvPr userDrawn="1"/>
        </p:nvSpPr>
        <p:spPr>
          <a:xfrm>
            <a:off x="0" y="0"/>
            <a:ext cx="9144000" cy="6857999"/>
          </a:xfrm>
          <a:prstGeom prst="roundRect">
            <a:avLst>
              <a:gd name="adj" fmla="val 2580"/>
            </a:avLst>
          </a:prstGeom>
          <a:noFill/>
          <a:ln w="177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9" name="Picture 8" descr="Branding-2.png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0" name="Rounded Rectangle 9"/>
            <p:cNvSpPr/>
            <p:nvPr userDrawn="1"/>
          </p:nvSpPr>
          <p:spPr>
            <a:xfrm>
              <a:off x="0" y="0"/>
              <a:ext cx="9144000" cy="6857999"/>
            </a:xfrm>
            <a:prstGeom prst="roundRect">
              <a:avLst>
                <a:gd name="adj" fmla="val 2580"/>
              </a:avLst>
            </a:prstGeom>
            <a:noFill/>
            <a:ln w="177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/>
              </a:endParaRPr>
            </a:p>
          </p:txBody>
        </p:sp>
      </p:grpSp>
      <p:sp>
        <p:nvSpPr>
          <p:cNvPr id="11" name="Rectangle 10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PPT-REVISED-INNER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5486491"/>
            <a:ext cx="9143391" cy="1371509"/>
          </a:xfrm>
          <a:prstGeom prst="rect">
            <a:avLst/>
          </a:prstGeom>
        </p:spPr>
      </p:pic>
      <p:sp>
        <p:nvSpPr>
          <p:cNvPr id="13" name="Rounded Rectangle 12"/>
          <p:cNvSpPr/>
          <p:nvPr userDrawn="1"/>
        </p:nvSpPr>
        <p:spPr>
          <a:xfrm>
            <a:off x="0" y="0"/>
            <a:ext cx="9144000" cy="6858000"/>
          </a:xfrm>
          <a:prstGeom prst="roundRect">
            <a:avLst>
              <a:gd name="adj" fmla="val 2580"/>
            </a:avLst>
          </a:prstGeom>
          <a:noFill/>
          <a:ln w="177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57200" y="5286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21209512"/>
      </p:ext>
    </p:extLst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9" name="Picture 8" descr="Branding-2.png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0" name="Rounded Rectangle 9"/>
            <p:cNvSpPr/>
            <p:nvPr userDrawn="1"/>
          </p:nvSpPr>
          <p:spPr>
            <a:xfrm>
              <a:off x="0" y="0"/>
              <a:ext cx="9144000" cy="6857999"/>
            </a:xfrm>
            <a:prstGeom prst="roundRect">
              <a:avLst>
                <a:gd name="adj" fmla="val 2580"/>
              </a:avLst>
            </a:prstGeom>
            <a:noFill/>
            <a:ln w="177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/>
              </a:endParaRPr>
            </a:p>
          </p:txBody>
        </p:sp>
      </p:grpSp>
      <p:sp>
        <p:nvSpPr>
          <p:cNvPr id="11" name="Rectangle 10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PPT-REVISED-INNER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5486491"/>
            <a:ext cx="9143391" cy="1371509"/>
          </a:xfrm>
          <a:prstGeom prst="rect">
            <a:avLst/>
          </a:prstGeom>
        </p:spPr>
      </p:pic>
      <p:sp>
        <p:nvSpPr>
          <p:cNvPr id="13" name="Rounded Rectangle 12"/>
          <p:cNvSpPr/>
          <p:nvPr userDrawn="1"/>
        </p:nvSpPr>
        <p:spPr>
          <a:xfrm>
            <a:off x="0" y="0"/>
            <a:ext cx="9144000" cy="6858000"/>
          </a:xfrm>
          <a:prstGeom prst="roundRect">
            <a:avLst>
              <a:gd name="adj" fmla="val 2580"/>
            </a:avLst>
          </a:prstGeom>
          <a:noFill/>
          <a:ln w="177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57200" y="5286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881848727"/>
      </p:ext>
    </p:extLst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9" name="Picture 8" descr="Branding-2.png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0" name="Rounded Rectangle 9"/>
            <p:cNvSpPr/>
            <p:nvPr userDrawn="1"/>
          </p:nvSpPr>
          <p:spPr>
            <a:xfrm>
              <a:off x="0" y="0"/>
              <a:ext cx="9144000" cy="6857999"/>
            </a:xfrm>
            <a:prstGeom prst="roundRect">
              <a:avLst>
                <a:gd name="adj" fmla="val 2580"/>
              </a:avLst>
            </a:prstGeom>
            <a:noFill/>
            <a:ln w="177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/>
              </a:endParaRPr>
            </a:p>
          </p:txBody>
        </p:sp>
      </p:grpSp>
      <p:sp>
        <p:nvSpPr>
          <p:cNvPr id="11" name="Rectangle 10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PPT-REVISED-INNER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5486491"/>
            <a:ext cx="9143391" cy="1371509"/>
          </a:xfrm>
          <a:prstGeom prst="rect">
            <a:avLst/>
          </a:prstGeom>
        </p:spPr>
      </p:pic>
      <p:sp>
        <p:nvSpPr>
          <p:cNvPr id="13" name="Rounded Rectangle 12"/>
          <p:cNvSpPr/>
          <p:nvPr userDrawn="1"/>
        </p:nvSpPr>
        <p:spPr>
          <a:xfrm>
            <a:off x="0" y="0"/>
            <a:ext cx="9144000" cy="6858000"/>
          </a:xfrm>
          <a:prstGeom prst="roundRect">
            <a:avLst>
              <a:gd name="adj" fmla="val 2580"/>
            </a:avLst>
          </a:prstGeom>
          <a:noFill/>
          <a:ln w="177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57200" y="5286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78189076"/>
      </p:ext>
    </p:extLst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PPT-REVISED-INNE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5486491"/>
            <a:ext cx="9143391" cy="1371509"/>
          </a:xfrm>
          <a:prstGeom prst="rect">
            <a:avLst/>
          </a:prstGeom>
        </p:spPr>
      </p:pic>
      <p:sp>
        <p:nvSpPr>
          <p:cNvPr id="10" name="Rounded Rectangle 9"/>
          <p:cNvSpPr/>
          <p:nvPr userDrawn="1"/>
        </p:nvSpPr>
        <p:spPr>
          <a:xfrm>
            <a:off x="0" y="0"/>
            <a:ext cx="9144000" cy="6858000"/>
          </a:xfrm>
          <a:prstGeom prst="roundRect">
            <a:avLst>
              <a:gd name="adj" fmla="val 2580"/>
            </a:avLst>
          </a:prstGeom>
          <a:noFill/>
          <a:ln w="177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27353996"/>
      </p:ext>
    </p:extLst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PPT-REVISED-INNE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5486491"/>
            <a:ext cx="9143391" cy="1371509"/>
          </a:xfrm>
          <a:prstGeom prst="rect">
            <a:avLst/>
          </a:prstGeom>
        </p:spPr>
      </p:pic>
      <p:sp>
        <p:nvSpPr>
          <p:cNvPr id="10" name="Rounded Rectangle 9"/>
          <p:cNvSpPr/>
          <p:nvPr userDrawn="1"/>
        </p:nvSpPr>
        <p:spPr>
          <a:xfrm>
            <a:off x="0" y="0"/>
            <a:ext cx="9144000" cy="6858000"/>
          </a:xfrm>
          <a:prstGeom prst="roundRect">
            <a:avLst>
              <a:gd name="adj" fmla="val 2580"/>
            </a:avLst>
          </a:prstGeom>
          <a:noFill/>
          <a:ln w="177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25446840"/>
      </p:ext>
    </p:extLst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itle-2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0" y="3886200"/>
            <a:ext cx="9144000" cy="14732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Font typeface="Arial"/>
              <a:buNone/>
              <a:defRPr sz="1800">
                <a:solidFill>
                  <a:schemeClr val="bg1"/>
                </a:solidFill>
                <a:latin typeface="Arial"/>
              </a:defRPr>
            </a:lvl1pPr>
            <a:lvl2pPr marL="0" indent="0" algn="ctr">
              <a:spcBef>
                <a:spcPts val="0"/>
              </a:spcBef>
              <a:buFont typeface="Arial"/>
              <a:buNone/>
              <a:defRPr sz="1800">
                <a:solidFill>
                  <a:schemeClr val="bg1"/>
                </a:solidFill>
                <a:latin typeface="Arial"/>
              </a:defRPr>
            </a:lvl2pPr>
            <a:lvl3pPr marL="0" indent="0" algn="ctr">
              <a:spcBef>
                <a:spcPts val="0"/>
              </a:spcBef>
              <a:buFont typeface="Arial"/>
              <a:buNone/>
              <a:defRPr sz="1800">
                <a:solidFill>
                  <a:schemeClr val="bg1"/>
                </a:solidFill>
                <a:latin typeface="Arial"/>
              </a:defRPr>
            </a:lvl3pPr>
            <a:lvl4pPr marL="0" indent="0" algn="ctr">
              <a:spcBef>
                <a:spcPts val="0"/>
              </a:spcBef>
              <a:buNone/>
              <a:defRPr sz="1400">
                <a:solidFill>
                  <a:schemeClr val="bg1"/>
                </a:solidFill>
                <a:latin typeface="Arial"/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0" y="0"/>
            <a:ext cx="9144000" cy="6857999"/>
          </a:xfrm>
          <a:prstGeom prst="roundRect">
            <a:avLst>
              <a:gd name="adj" fmla="val 2580"/>
            </a:avLst>
          </a:prstGeom>
          <a:noFill/>
          <a:ln w="177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PPT-REVISED-INNE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5486491"/>
            <a:ext cx="9143391" cy="1371509"/>
          </a:xfrm>
          <a:prstGeom prst="rect">
            <a:avLst/>
          </a:prstGeom>
        </p:spPr>
      </p:pic>
      <p:sp>
        <p:nvSpPr>
          <p:cNvPr id="10" name="Rounded Rectangle 9"/>
          <p:cNvSpPr/>
          <p:nvPr userDrawn="1"/>
        </p:nvSpPr>
        <p:spPr>
          <a:xfrm>
            <a:off x="0" y="0"/>
            <a:ext cx="9144000" cy="6858000"/>
          </a:xfrm>
          <a:prstGeom prst="roundRect">
            <a:avLst>
              <a:gd name="adj" fmla="val 2580"/>
            </a:avLst>
          </a:prstGeom>
          <a:noFill/>
          <a:ln w="177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5286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PPT-REVISED-INNE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5486491"/>
            <a:ext cx="9143391" cy="1371509"/>
          </a:xfrm>
          <a:prstGeom prst="rect">
            <a:avLst/>
          </a:prstGeom>
        </p:spPr>
      </p:pic>
      <p:sp>
        <p:nvSpPr>
          <p:cNvPr id="7" name="Rounded Rectangle 6"/>
          <p:cNvSpPr/>
          <p:nvPr userDrawn="1"/>
        </p:nvSpPr>
        <p:spPr>
          <a:xfrm>
            <a:off x="0" y="0"/>
            <a:ext cx="9144000" cy="6858000"/>
          </a:xfrm>
          <a:prstGeom prst="roundRect">
            <a:avLst>
              <a:gd name="adj" fmla="val 2580"/>
            </a:avLst>
          </a:prstGeom>
          <a:noFill/>
          <a:ln w="177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5286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5" name="Picture 4" descr="Branding-2.png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6" name="Rounded Rectangle 5"/>
            <p:cNvSpPr/>
            <p:nvPr userDrawn="1"/>
          </p:nvSpPr>
          <p:spPr>
            <a:xfrm>
              <a:off x="0" y="0"/>
              <a:ext cx="9144000" cy="6857999"/>
            </a:xfrm>
            <a:prstGeom prst="roundRect">
              <a:avLst>
                <a:gd name="adj" fmla="val 2580"/>
              </a:avLst>
            </a:prstGeom>
            <a:noFill/>
            <a:ln w="177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/>
              </a:endParaRPr>
            </a:p>
          </p:txBody>
        </p:sp>
      </p:grpSp>
      <p:sp>
        <p:nvSpPr>
          <p:cNvPr id="7" name="Rectangle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PPT-REVISED-INNER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5486491"/>
            <a:ext cx="9143391" cy="1371509"/>
          </a:xfrm>
          <a:prstGeom prst="rect">
            <a:avLst/>
          </a:prstGeom>
        </p:spPr>
      </p:pic>
      <p:sp>
        <p:nvSpPr>
          <p:cNvPr id="9" name="Rounded Rectangle 8"/>
          <p:cNvSpPr/>
          <p:nvPr userDrawn="1"/>
        </p:nvSpPr>
        <p:spPr>
          <a:xfrm>
            <a:off x="0" y="0"/>
            <a:ext cx="9144000" cy="6858000"/>
          </a:xfrm>
          <a:prstGeom prst="roundRect">
            <a:avLst>
              <a:gd name="adj" fmla="val 2580"/>
            </a:avLst>
          </a:prstGeom>
          <a:noFill/>
          <a:ln w="177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5286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8" name="Picture 7" descr="Branding-2.png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ounded Rectangle 8"/>
            <p:cNvSpPr/>
            <p:nvPr userDrawn="1"/>
          </p:nvSpPr>
          <p:spPr>
            <a:xfrm>
              <a:off x="0" y="0"/>
              <a:ext cx="9144000" cy="6857999"/>
            </a:xfrm>
            <a:prstGeom prst="roundRect">
              <a:avLst>
                <a:gd name="adj" fmla="val 2580"/>
              </a:avLst>
            </a:prstGeom>
            <a:noFill/>
            <a:ln w="177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/>
              </a:endParaRPr>
            </a:p>
          </p:txBody>
        </p:sp>
      </p:grpSp>
      <p:sp>
        <p:nvSpPr>
          <p:cNvPr id="10" name="Rectangle 9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PPT-REVISED-INNER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5486491"/>
            <a:ext cx="9143391" cy="1371509"/>
          </a:xfrm>
          <a:prstGeom prst="rect">
            <a:avLst/>
          </a:prstGeom>
        </p:spPr>
      </p:pic>
      <p:sp>
        <p:nvSpPr>
          <p:cNvPr id="12" name="Rounded Rectangle 11"/>
          <p:cNvSpPr/>
          <p:nvPr userDrawn="1"/>
        </p:nvSpPr>
        <p:spPr>
          <a:xfrm>
            <a:off x="0" y="0"/>
            <a:ext cx="9144000" cy="6858000"/>
          </a:xfrm>
          <a:prstGeom prst="roundRect">
            <a:avLst>
              <a:gd name="adj" fmla="val 2580"/>
            </a:avLst>
          </a:prstGeom>
          <a:noFill/>
          <a:ln w="177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57200" y="5286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8" name="Picture 7" descr="Branding-2.png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ounded Rectangle 8"/>
            <p:cNvSpPr/>
            <p:nvPr userDrawn="1"/>
          </p:nvSpPr>
          <p:spPr>
            <a:xfrm>
              <a:off x="0" y="0"/>
              <a:ext cx="9144000" cy="6857999"/>
            </a:xfrm>
            <a:prstGeom prst="roundRect">
              <a:avLst>
                <a:gd name="adj" fmla="val 2580"/>
              </a:avLst>
            </a:prstGeom>
            <a:noFill/>
            <a:ln w="177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/>
              </a:endParaRPr>
            </a:p>
          </p:txBody>
        </p:sp>
      </p:grpSp>
      <p:sp>
        <p:nvSpPr>
          <p:cNvPr id="10" name="Rectangle 9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PPT-REVISED-INNER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5486491"/>
            <a:ext cx="9143391" cy="1371509"/>
          </a:xfrm>
          <a:prstGeom prst="rect">
            <a:avLst/>
          </a:prstGeom>
        </p:spPr>
      </p:pic>
      <p:sp>
        <p:nvSpPr>
          <p:cNvPr id="12" name="Rounded Rectangle 11"/>
          <p:cNvSpPr/>
          <p:nvPr userDrawn="1"/>
        </p:nvSpPr>
        <p:spPr>
          <a:xfrm>
            <a:off x="0" y="0"/>
            <a:ext cx="9144000" cy="6858000"/>
          </a:xfrm>
          <a:prstGeom prst="roundRect">
            <a:avLst>
              <a:gd name="adj" fmla="val 2580"/>
            </a:avLst>
          </a:prstGeom>
          <a:noFill/>
          <a:ln w="177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57200" y="5286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8" name="Picture 7" descr="Branding-2.png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ounded Rectangle 8"/>
            <p:cNvSpPr/>
            <p:nvPr userDrawn="1"/>
          </p:nvSpPr>
          <p:spPr>
            <a:xfrm>
              <a:off x="0" y="0"/>
              <a:ext cx="9144000" cy="6857999"/>
            </a:xfrm>
            <a:prstGeom prst="roundRect">
              <a:avLst>
                <a:gd name="adj" fmla="val 2580"/>
              </a:avLst>
            </a:prstGeom>
            <a:noFill/>
            <a:ln w="177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/>
              </a:endParaRPr>
            </a:p>
          </p:txBody>
        </p:sp>
      </p:grpSp>
      <p:sp>
        <p:nvSpPr>
          <p:cNvPr id="10" name="Rectangle 9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PPT-REVISED-INNER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5486491"/>
            <a:ext cx="9143391" cy="1371509"/>
          </a:xfrm>
          <a:prstGeom prst="rect">
            <a:avLst/>
          </a:prstGeom>
        </p:spPr>
      </p:pic>
      <p:sp>
        <p:nvSpPr>
          <p:cNvPr id="12" name="Rounded Rectangle 11"/>
          <p:cNvSpPr/>
          <p:nvPr userDrawn="1"/>
        </p:nvSpPr>
        <p:spPr>
          <a:xfrm>
            <a:off x="0" y="0"/>
            <a:ext cx="9144000" cy="6858000"/>
          </a:xfrm>
          <a:prstGeom prst="roundRect">
            <a:avLst>
              <a:gd name="adj" fmla="val 2580"/>
            </a:avLst>
          </a:prstGeom>
          <a:noFill/>
          <a:ln w="177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57200" y="5286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6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5" name="Picture 4" descr="Branding-2.png"/>
            <p:cNvPicPr>
              <a:picLocks noChangeAspect="1"/>
            </p:cNvPicPr>
            <p:nvPr userDrawn="1"/>
          </p:nvPicPr>
          <p:blipFill>
            <a:blip r:embed="rId27"/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6" name="Rounded Rectangle 5"/>
            <p:cNvSpPr/>
            <p:nvPr userDrawn="1"/>
          </p:nvSpPr>
          <p:spPr>
            <a:xfrm>
              <a:off x="0" y="0"/>
              <a:ext cx="9144000" cy="6857999"/>
            </a:xfrm>
            <a:prstGeom prst="roundRect">
              <a:avLst>
                <a:gd name="adj" fmla="val 2580"/>
              </a:avLst>
            </a:prstGeom>
            <a:noFill/>
            <a:ln w="177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/>
              </a:endParaRPr>
            </a:p>
          </p:txBody>
        </p:sp>
      </p:grpSp>
      <p:sp>
        <p:nvSpPr>
          <p:cNvPr id="7" name="Rectangle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PPT-REVISED-INNER.png"/>
          <p:cNvPicPr>
            <a:picLocks noChangeAspect="1"/>
          </p:cNvPicPr>
          <p:nvPr userDrawn="1"/>
        </p:nvPicPr>
        <p:blipFill>
          <a:blip r:embed="rId2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5486491"/>
            <a:ext cx="9143391" cy="1371509"/>
          </a:xfrm>
          <a:prstGeom prst="rect">
            <a:avLst/>
          </a:prstGeom>
        </p:spPr>
      </p:pic>
      <p:sp>
        <p:nvSpPr>
          <p:cNvPr id="9" name="Rounded Rectangle 8"/>
          <p:cNvSpPr/>
          <p:nvPr userDrawn="1"/>
        </p:nvSpPr>
        <p:spPr>
          <a:xfrm>
            <a:off x="0" y="0"/>
            <a:ext cx="9144000" cy="6858000"/>
          </a:xfrm>
          <a:prstGeom prst="roundRect">
            <a:avLst>
              <a:gd name="adj" fmla="val 2580"/>
            </a:avLst>
          </a:prstGeom>
          <a:noFill/>
          <a:ln w="177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57200" y="52862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000" b="1" u="none" kern="1200" spc="-150">
                <a:solidFill>
                  <a:srgbClr val="7FC443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5" r:id="rId3"/>
    <p:sldLayoutId id="2147483664" r:id="rId4"/>
    <p:sldLayoutId id="2147483655" r:id="rId5"/>
    <p:sldLayoutId id="2147483666" r:id="rId6"/>
    <p:sldLayoutId id="2147483649" r:id="rId7"/>
    <p:sldLayoutId id="2147483650" r:id="rId8"/>
    <p:sldLayoutId id="2147483651" r:id="rId9"/>
    <p:sldLayoutId id="2147483652" r:id="rId10"/>
    <p:sldLayoutId id="2147483653" r:id="rId11"/>
    <p:sldLayoutId id="2147483656" r:id="rId12"/>
    <p:sldLayoutId id="2147483657" r:id="rId13"/>
    <p:sldLayoutId id="2147483658" r:id="rId14"/>
    <p:sldLayoutId id="2147483659" r:id="rId15"/>
    <p:sldLayoutId id="2147483663" r:id="rId16"/>
    <p:sldLayoutId id="2147483667" r:id="rId17"/>
    <p:sldLayoutId id="2147483668" r:id="rId18"/>
    <p:sldLayoutId id="2147483669" r:id="rId19"/>
    <p:sldLayoutId id="2147483670" r:id="rId20"/>
    <p:sldLayoutId id="2147483671" r:id="rId21"/>
    <p:sldLayoutId id="2147483672" r:id="rId22"/>
    <p:sldLayoutId id="2147483673" r:id="rId23"/>
    <p:sldLayoutId id="2147483674" r:id="rId24"/>
  </p:sldLayoutIdLst>
  <p:transition/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3000" b="1" u="none" kern="1200" spc="-150">
          <a:solidFill>
            <a:srgbClr val="7FC443"/>
          </a:solidFill>
          <a:latin typeface="Arial"/>
          <a:ea typeface="+mj-ea"/>
          <a:cs typeface="+mj-cs"/>
        </a:defRPr>
      </a:lvl1pPr>
    </p:titleStyle>
    <p:bodyStyle>
      <a:lvl1pPr marL="0" indent="0" algn="ctr" defTabSz="457200" rtl="0" eaLnBrk="1" latinLnBrk="0" hangingPunct="1">
        <a:spcBef>
          <a:spcPct val="20000"/>
        </a:spcBef>
        <a:buFont typeface="Arial"/>
        <a:buNone/>
        <a:defRPr sz="1800" b="1" kern="1200">
          <a:solidFill>
            <a:srgbClr val="008000"/>
          </a:solidFill>
          <a:latin typeface="Arial"/>
          <a:ea typeface="+mn-ea"/>
          <a:cs typeface="+mn-cs"/>
        </a:defRPr>
      </a:lvl1pPr>
      <a:lvl2pPr marL="0" indent="0" algn="ctr" defTabSz="457200" rtl="0" eaLnBrk="1" latinLnBrk="0" hangingPunct="1">
        <a:spcBef>
          <a:spcPct val="20000"/>
        </a:spcBef>
        <a:buFont typeface="Arial"/>
        <a:buNone/>
        <a:defRPr sz="1600" kern="1200">
          <a:solidFill>
            <a:schemeClr val="tx1"/>
          </a:solidFill>
          <a:latin typeface="Arial"/>
          <a:ea typeface="+mn-ea"/>
          <a:cs typeface="+mn-cs"/>
        </a:defRPr>
      </a:lvl2pPr>
      <a:lvl3pPr marL="0" indent="0" algn="ctr" defTabSz="457200" rtl="0" eaLnBrk="1" latinLnBrk="0" hangingPunct="1">
        <a:spcBef>
          <a:spcPct val="20000"/>
        </a:spcBef>
        <a:buFont typeface="Arial"/>
        <a:buNone/>
        <a:defRPr sz="1600" kern="1200">
          <a:solidFill>
            <a:schemeClr val="tx1"/>
          </a:solidFill>
          <a:latin typeface="Arial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file:///E:\CLvideos\2011vids\User%20Experience.flv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Relationship Id="rId4" Type="http://schemas.openxmlformats.org/officeDocument/2006/relationships/hyperlink" Target="http://compasslearningodyssey.com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0" y="0"/>
            <a:ext cx="9144000" cy="6857999"/>
          </a:xfrm>
          <a:prstGeom prst="roundRect">
            <a:avLst>
              <a:gd name="adj" fmla="val 2580"/>
            </a:avLst>
          </a:prstGeom>
          <a:noFill/>
          <a:ln w="177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/>
            </a:endParaRPr>
          </a:p>
        </p:txBody>
      </p:sp>
      <p:sp>
        <p:nvSpPr>
          <p:cNvPr id="9" name="Title Placeholder 1"/>
          <p:cNvSpPr txBox="1">
            <a:spLocks/>
          </p:cNvSpPr>
          <p:nvPr/>
        </p:nvSpPr>
        <p:spPr>
          <a:xfrm>
            <a:off x="457200" y="52862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000" b="1" u="none" kern="1200" spc="-150">
                <a:solidFill>
                  <a:srgbClr val="7FC443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2"/>
          <p:cNvSpPr txBox="1">
            <a:spLocks/>
          </p:cNvSpPr>
          <p:nvPr/>
        </p:nvSpPr>
        <p:spPr>
          <a:xfrm>
            <a:off x="457200" y="185419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800" b="1" kern="1200">
                <a:solidFill>
                  <a:srgbClr val="008000"/>
                </a:solidFill>
                <a:latin typeface="Arial"/>
                <a:ea typeface="+mn-ea"/>
                <a:cs typeface="+mn-cs"/>
              </a:defRPr>
            </a:lvl1pPr>
            <a:lvl2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2pPr>
            <a:lvl3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  <a:endParaRPr lang="en-US" dirty="0" smtClean="0"/>
          </a:p>
        </p:txBody>
      </p:sp>
      <p:pic>
        <p:nvPicPr>
          <p:cNvPr id="11" name="Picture 10" descr="PPT-REVISED-COVER-061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1442"/>
            <a:ext cx="9143391" cy="6857543"/>
          </a:xfrm>
          <a:prstGeom prst="rect">
            <a:avLst/>
          </a:prstGeom>
        </p:spPr>
      </p:pic>
      <p:sp>
        <p:nvSpPr>
          <p:cNvPr id="12" name="Rounded Rectangle 9"/>
          <p:cNvSpPr/>
          <p:nvPr/>
        </p:nvSpPr>
        <p:spPr>
          <a:xfrm>
            <a:off x="0" y="0"/>
            <a:ext cx="9144000" cy="6858000"/>
          </a:xfrm>
          <a:prstGeom prst="roundRect">
            <a:avLst>
              <a:gd name="adj" fmla="val 2580"/>
            </a:avLst>
          </a:prstGeom>
          <a:noFill/>
          <a:ln w="177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4407326" y="3367940"/>
            <a:ext cx="4089230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 smtClean="0">
                <a:solidFill>
                  <a:srgbClr val="0173AB"/>
                </a:solidFill>
                <a:latin typeface="Arial Black" pitchFamily="34" charset="0"/>
              </a:rPr>
              <a:t>Odyssey 2011</a:t>
            </a:r>
          </a:p>
          <a:p>
            <a:r>
              <a:rPr lang="en-US" sz="4000" b="1" dirty="0" smtClean="0">
                <a:solidFill>
                  <a:srgbClr val="0173AB"/>
                </a:solidFill>
                <a:latin typeface="Arial Black" pitchFamily="34" charset="0"/>
              </a:rPr>
              <a:t>Manager</a:t>
            </a:r>
          </a:p>
        </p:txBody>
      </p:sp>
    </p:spTree>
    <p:extLst>
      <p:ext uri="{BB962C8B-B14F-4D97-AF65-F5344CB8AC3E}">
        <p14:creationId xmlns:p14="http://schemas.microsoft.com/office/powerpoint/2010/main" xmlns="" val="6089397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reports_myadministratio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8694" y="1066800"/>
            <a:ext cx="7076654" cy="530749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305800" cy="792162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3600" dirty="0" smtClean="0"/>
              <a:t>Other Report Features</a:t>
            </a:r>
            <a:endParaRPr lang="en-US" sz="3600" dirty="0"/>
          </a:p>
        </p:txBody>
      </p:sp>
      <p:sp>
        <p:nvSpPr>
          <p:cNvPr id="6" name="Rounded Rectangular Callout 5"/>
          <p:cNvSpPr/>
          <p:nvPr/>
        </p:nvSpPr>
        <p:spPr>
          <a:xfrm>
            <a:off x="6985500" y="1524000"/>
            <a:ext cx="1999745" cy="2761137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6985500" y="1640681"/>
            <a:ext cx="21336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Features include: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bg1"/>
                </a:solidFill>
              </a:rPr>
              <a:t>Recurring reports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bg1"/>
                </a:solidFill>
              </a:rPr>
              <a:t>Reports by email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bg1"/>
                </a:solidFill>
              </a:rPr>
              <a:t>Sending reports to other recipients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bg1"/>
                </a:solidFill>
              </a:rPr>
              <a:t>Customizable templates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bg1"/>
                </a:solidFill>
              </a:rPr>
              <a:t>Easy to navigate reports queue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bg1"/>
                </a:solidFill>
              </a:rPr>
              <a:t>Search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95468861"/>
      </p:ext>
    </p:extLst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o2011_teacher_studentdetails_progres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0158" y="1037779"/>
            <a:ext cx="6898217" cy="517366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78909" y="1976156"/>
            <a:ext cx="6589414" cy="36458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16"/>
          <p:cNvPicPr>
            <a:picLocks noChangeAspect="1" noChangeArrowheads="1"/>
          </p:cNvPicPr>
          <p:nvPr/>
        </p:nvPicPr>
        <p:blipFill rotWithShape="1">
          <a:blip r:embed="rId4"/>
          <a:srcRect t="11023"/>
          <a:stretch/>
        </p:blipFill>
        <p:spPr bwMode="auto">
          <a:xfrm>
            <a:off x="578909" y="1963241"/>
            <a:ext cx="6132190" cy="3509863"/>
          </a:xfrm>
          <a:prstGeom prst="rect">
            <a:avLst/>
          </a:prstGeom>
          <a:noFill/>
          <a:ln w="28575">
            <a:solidFill>
              <a:schemeClr val="bg2"/>
            </a:solidFill>
            <a:miter lim="800000"/>
            <a:headEnd/>
            <a:tailEnd/>
          </a:ln>
          <a:effectLst/>
        </p:spPr>
      </p:pic>
      <p:sp>
        <p:nvSpPr>
          <p:cNvPr id="7" name="Oval 13"/>
          <p:cNvSpPr>
            <a:spLocks noChangeArrowheads="1"/>
          </p:cNvSpPr>
          <p:nvPr/>
        </p:nvSpPr>
        <p:spPr bwMode="auto">
          <a:xfrm>
            <a:off x="6011815" y="1963241"/>
            <a:ext cx="699284" cy="322746"/>
          </a:xfrm>
          <a:prstGeom prst="ellipse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Oval 15"/>
          <p:cNvSpPr>
            <a:spLocks noChangeArrowheads="1"/>
          </p:cNvSpPr>
          <p:nvPr/>
        </p:nvSpPr>
        <p:spPr bwMode="auto">
          <a:xfrm>
            <a:off x="2598209" y="4028936"/>
            <a:ext cx="1724464" cy="320834"/>
          </a:xfrm>
          <a:prstGeom prst="ellipse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9" name="Straight Arrow Connector 17"/>
          <p:cNvCxnSpPr>
            <a:cxnSpLocks noChangeShapeType="1"/>
            <a:stCxn id="7" idx="2"/>
          </p:cNvCxnSpPr>
          <p:nvPr/>
        </p:nvCxnSpPr>
        <p:spPr bwMode="auto">
          <a:xfrm flipH="1">
            <a:off x="963565" y="2124614"/>
            <a:ext cx="5048250" cy="931927"/>
          </a:xfrm>
          <a:prstGeom prst="straightConnector1">
            <a:avLst/>
          </a:prstGeom>
          <a:noFill/>
          <a:ln w="19050">
            <a:solidFill>
              <a:srgbClr val="FF0000"/>
            </a:solidFill>
            <a:miter lim="800000"/>
            <a:headEnd/>
            <a:tailEnd type="arrow" w="med" len="med"/>
          </a:ln>
        </p:spPr>
      </p:cxnSp>
      <p:sp>
        <p:nvSpPr>
          <p:cNvPr id="13" name="Title 62"/>
          <p:cNvSpPr txBox="1">
            <a:spLocks/>
          </p:cNvSpPr>
          <p:nvPr/>
        </p:nvSpPr>
        <p:spPr>
          <a:xfrm>
            <a:off x="381000" y="152400"/>
            <a:ext cx="8229600" cy="10223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1" i="0" u="none" strike="noStrike" kern="1200" cap="none" spc="-150" normalizeH="0" baseline="0" noProof="0" dirty="0" smtClean="0">
                <a:ln>
                  <a:noFill/>
                </a:ln>
                <a:solidFill>
                  <a:srgbClr val="7FC443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State Standards Aligned Instruction</a:t>
            </a:r>
            <a:endParaRPr kumimoji="0" lang="en-US" sz="3000" b="1" i="0" u="none" strike="noStrike" kern="1200" cap="none" spc="-150" normalizeH="0" baseline="0" noProof="0" dirty="0">
              <a:ln>
                <a:noFill/>
              </a:ln>
              <a:solidFill>
                <a:srgbClr val="7FC443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420157" y="1037779"/>
            <a:ext cx="6898217" cy="5173663"/>
          </a:xfrm>
          <a:prstGeom prst="roundRect">
            <a:avLst>
              <a:gd name="adj" fmla="val 2086"/>
            </a:avLst>
          </a:prstGeom>
          <a:noFill/>
          <a:ln w="73025" cmpd="sng">
            <a:solidFill>
              <a:schemeClr val="tx1">
                <a:lumMod val="85000"/>
                <a:lumOff val="1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4836261" y="4039147"/>
            <a:ext cx="3749676" cy="2263775"/>
            <a:chOff x="4937124" y="4146550"/>
            <a:chExt cx="3749676" cy="2263775"/>
          </a:xfrm>
        </p:grpSpPr>
        <p:pic>
          <p:nvPicPr>
            <p:cNvPr id="16" name="Picture 1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937125" y="4146550"/>
              <a:ext cx="3749675" cy="2263775"/>
            </a:xfrm>
            <a:prstGeom prst="rect">
              <a:avLst/>
            </a:prstGeom>
            <a:noFill/>
            <a:ln w="28575">
              <a:solidFill>
                <a:schemeClr val="bg2"/>
              </a:solidFill>
              <a:miter lim="800000"/>
              <a:headEnd/>
              <a:tailEnd/>
            </a:ln>
            <a:effectLst>
              <a:reflection stA="50000" endPos="13000" dist="12700" dir="5400000" sy="-100000" algn="bl" rotWithShape="0"/>
            </a:effectLst>
          </p:spPr>
        </p:pic>
        <p:sp>
          <p:nvSpPr>
            <p:cNvPr id="17" name="Rounded Rectangle 16"/>
            <p:cNvSpPr/>
            <p:nvPr/>
          </p:nvSpPr>
          <p:spPr>
            <a:xfrm>
              <a:off x="4937124" y="4146550"/>
              <a:ext cx="3749675" cy="2263775"/>
            </a:xfrm>
            <a:prstGeom prst="roundRect">
              <a:avLst>
                <a:gd name="adj" fmla="val 2086"/>
              </a:avLst>
            </a:prstGeom>
            <a:noFill/>
            <a:ln w="73025" cmpd="sng">
              <a:solidFill>
                <a:schemeClr val="tx1">
                  <a:lumMod val="85000"/>
                  <a:lumOff val="1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254304261"/>
      </p:ext>
    </p:extLst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itle 62"/>
          <p:cNvSpPr>
            <a:spLocks noGrp="1"/>
          </p:cNvSpPr>
          <p:nvPr>
            <p:ph type="title" idx="4294967295"/>
          </p:nvPr>
        </p:nvSpPr>
        <p:spPr>
          <a:xfrm>
            <a:off x="457200" y="399142"/>
            <a:ext cx="8229600" cy="8200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2011 Odyssey Manager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068946" y="1532586"/>
            <a:ext cx="698035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63550" indent="-409575">
              <a:buClr>
                <a:srgbClr val="DE8500"/>
              </a:buClr>
              <a:buFont typeface="Wingdings" pitchFamily="2" charset="2"/>
              <a:buChar char="§"/>
            </a:pPr>
            <a:r>
              <a:rPr lang="en-US" sz="3200" dirty="0" smtClean="0">
                <a:latin typeface="Arial" pitchFamily="34" charset="0"/>
                <a:cs typeface="Arial" pitchFamily="34" charset="0"/>
              </a:rPr>
              <a:t>Enhanced Usability </a:t>
            </a:r>
          </a:p>
          <a:p>
            <a:pPr marL="463550" indent="-409575">
              <a:buClr>
                <a:srgbClr val="DE8500"/>
              </a:buClr>
              <a:buFont typeface="Wingdings" pitchFamily="2" charset="2"/>
              <a:buChar char="§"/>
            </a:pPr>
            <a:r>
              <a:rPr lang="en-US" sz="3200" dirty="0" smtClean="0">
                <a:latin typeface="Arial" pitchFamily="34" charset="0"/>
                <a:cs typeface="Arial" pitchFamily="34" charset="0"/>
              </a:rPr>
              <a:t>Integrated Data Visualization </a:t>
            </a:r>
          </a:p>
          <a:p>
            <a:pPr marL="463550" indent="-409575">
              <a:buClr>
                <a:srgbClr val="DE8500"/>
              </a:buClr>
              <a:buFont typeface="Wingdings" pitchFamily="2" charset="2"/>
              <a:buChar char="§"/>
            </a:pPr>
            <a:r>
              <a:rPr lang="en-US" sz="3200" dirty="0" smtClean="0">
                <a:latin typeface="Arial" pitchFamily="34" charset="0"/>
                <a:cs typeface="Arial" pitchFamily="34" charset="0"/>
              </a:rPr>
              <a:t>Dynamic Teacher Dashboard</a:t>
            </a:r>
          </a:p>
          <a:p>
            <a:pPr marL="463550" indent="-409575">
              <a:buClr>
                <a:srgbClr val="DE8500"/>
              </a:buClr>
              <a:buFont typeface="Wingdings" pitchFamily="2" charset="2"/>
              <a:buChar char="§"/>
            </a:pPr>
            <a:r>
              <a:rPr lang="en-US" sz="3200" dirty="0" smtClean="0">
                <a:latin typeface="Arial" pitchFamily="34" charset="0"/>
                <a:cs typeface="Arial" pitchFamily="34" charset="0"/>
              </a:rPr>
              <a:t>Updated Reports Manager</a:t>
            </a:r>
          </a:p>
          <a:p>
            <a:pPr marL="463550" indent="-409575">
              <a:buClr>
                <a:srgbClr val="DE8500"/>
              </a:buClr>
              <a:buFont typeface="Wingdings" pitchFamily="2" charset="2"/>
              <a:buChar char="§"/>
            </a:pPr>
            <a:r>
              <a:rPr lang="en-US" sz="3200" dirty="0" smtClean="0">
                <a:latin typeface="Arial" pitchFamily="34" charset="0"/>
                <a:cs typeface="Arial" pitchFamily="34" charset="0"/>
              </a:rPr>
              <a:t>Automated Report Scheduling </a:t>
            </a:r>
          </a:p>
          <a:p>
            <a:pPr marL="463550" indent="-409575">
              <a:buClr>
                <a:srgbClr val="DE8500"/>
              </a:buClr>
              <a:buFont typeface="Wingdings" pitchFamily="2" charset="2"/>
              <a:buChar char="§"/>
            </a:pPr>
            <a:r>
              <a:rPr lang="en-US" sz="3200" dirty="0" smtClean="0">
                <a:latin typeface="Arial" pitchFamily="34" charset="0"/>
                <a:cs typeface="Arial" pitchFamily="34" charset="0"/>
              </a:rPr>
              <a:t>Improved Wizards for Reporting</a:t>
            </a:r>
          </a:p>
        </p:txBody>
      </p:sp>
      <p:pic>
        <p:nvPicPr>
          <p:cNvPr id="4" name="Picture 3" descr="Screen shot 2011-06-22 at 11.21.48 AM.png">
            <a:hlinkClick r:id="rId3" action="ppaction://program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68340" y="511729"/>
            <a:ext cx="455427" cy="35224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7969088" y="679307"/>
            <a:ext cx="6979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b="1" dirty="0" smtClean="0">
                <a:solidFill>
                  <a:srgbClr val="0173AB"/>
                </a:solidFill>
                <a:latin typeface="Arial"/>
              </a:rPr>
              <a:t>Video</a:t>
            </a:r>
          </a:p>
          <a:p>
            <a:r>
              <a:rPr lang="en-US" sz="900" b="1" dirty="0" smtClean="0">
                <a:solidFill>
                  <a:srgbClr val="0173AB"/>
                </a:solidFill>
                <a:latin typeface="Arial"/>
              </a:rPr>
              <a:t>Overview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xmlns="" val="1523435110"/>
      </p:ext>
    </p:extLst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eacher_dashboard_aag_classes_score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289" b="3134"/>
          <a:stretch/>
        </p:blipFill>
        <p:spPr>
          <a:xfrm>
            <a:off x="1012825" y="1045781"/>
            <a:ext cx="6983536" cy="4901182"/>
          </a:xfrm>
          <a:prstGeom prst="rect">
            <a:avLst/>
          </a:prstGeom>
        </p:spPr>
      </p:pic>
      <p:sp>
        <p:nvSpPr>
          <p:cNvPr id="63" name="Title 62"/>
          <p:cNvSpPr>
            <a:spLocks noGrp="1"/>
          </p:cNvSpPr>
          <p:nvPr>
            <p:ph type="title" idx="4294967295"/>
          </p:nvPr>
        </p:nvSpPr>
        <p:spPr>
          <a:xfrm>
            <a:off x="457200" y="76200"/>
            <a:ext cx="8229600" cy="1143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Odyssey 2011 Manager</a:t>
            </a:r>
            <a:endParaRPr lang="en-US" dirty="0"/>
          </a:p>
        </p:txBody>
      </p:sp>
      <p:sp>
        <p:nvSpPr>
          <p:cNvPr id="6" name="AutoShape 59">
            <a:hlinkClick r:id="rId4"/>
          </p:cNvPr>
          <p:cNvSpPr>
            <a:spLocks noChangeArrowheads="1"/>
          </p:cNvSpPr>
          <p:nvPr/>
        </p:nvSpPr>
        <p:spPr bwMode="auto">
          <a:xfrm>
            <a:off x="7547257" y="312564"/>
            <a:ext cx="1223623" cy="281431"/>
          </a:xfrm>
          <a:prstGeom prst="roundRect">
            <a:avLst>
              <a:gd name="adj" fmla="val 20980"/>
            </a:avLst>
          </a:prstGeo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 w="25400" cap="flat" cmpd="sng" algn="ctr">
            <a:solidFill>
              <a:schemeClr val="bg2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139700" dist="38100" dir="5400000">
              <a:srgbClr val="000000">
                <a:alpha val="62000"/>
              </a:srgbClr>
            </a:outerShdw>
          </a:effectLst>
        </p:spPr>
        <p:txBody>
          <a:bodyPr anchor="ctr"/>
          <a:lstStyle/>
          <a:p>
            <a:pPr algn="ctr">
              <a:lnSpc>
                <a:spcPct val="95000"/>
              </a:lnSpc>
              <a:defRPr/>
            </a:pPr>
            <a:r>
              <a:rPr lang="en-US" sz="1000" b="1" dirty="0" smtClean="0">
                <a:solidFill>
                  <a:schemeClr val="bg1"/>
                </a:solidFill>
                <a:latin typeface="Arial"/>
              </a:rPr>
              <a:t>Odyssey Online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1012825" y="1045781"/>
            <a:ext cx="6983536" cy="4901182"/>
          </a:xfrm>
          <a:prstGeom prst="roundRect">
            <a:avLst>
              <a:gd name="adj" fmla="val 2086"/>
            </a:avLst>
          </a:prstGeom>
          <a:noFill/>
          <a:ln w="73025" cmpd="sng">
            <a:solidFill>
              <a:schemeClr val="tx1">
                <a:lumMod val="85000"/>
                <a:lumOff val="1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ular Callout 6"/>
          <p:cNvSpPr/>
          <p:nvPr/>
        </p:nvSpPr>
        <p:spPr>
          <a:xfrm>
            <a:off x="6919948" y="2201705"/>
            <a:ext cx="1992382" cy="1905000"/>
          </a:xfrm>
          <a:prstGeom prst="wedgeRoundRectCallout">
            <a:avLst>
              <a:gd name="adj1" fmla="val -61344"/>
              <a:gd name="adj2" fmla="val 2012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004292" y="2277042"/>
            <a:ext cx="1908038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ea typeface="Calibri"/>
              </a:rPr>
              <a:t>The 2011 teacher dashboard features gadgets that display student data in a visual and accessible manner. 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23435110"/>
      </p:ext>
    </p:extLst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eacher_dashboard_aag_classes_scor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83551" y="1260184"/>
            <a:ext cx="6613057" cy="495979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05800" cy="792162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3600" dirty="0" smtClean="0"/>
              <a:t>Teacher Dashboard Features</a:t>
            </a:r>
            <a:endParaRPr lang="en-US" sz="3600" dirty="0"/>
          </a:p>
        </p:txBody>
      </p:sp>
      <p:sp>
        <p:nvSpPr>
          <p:cNvPr id="6" name="Rectangle 5"/>
          <p:cNvSpPr/>
          <p:nvPr/>
        </p:nvSpPr>
        <p:spPr>
          <a:xfrm>
            <a:off x="6858000" y="2918138"/>
            <a:ext cx="213360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14400" marR="0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ea typeface="Calibri"/>
              </a:rPr>
              <a:t> Activity Preview and Tips, presented in a clean, new, and intuitive design</a:t>
            </a:r>
            <a:endParaRPr lang="en-US" dirty="0">
              <a:ea typeface="Calibri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7775575" y="2590800"/>
            <a:ext cx="263526" cy="3273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6" idx="2"/>
          </p:cNvCxnSpPr>
          <p:nvPr/>
        </p:nvCxnSpPr>
        <p:spPr>
          <a:xfrm flipH="1">
            <a:off x="7775576" y="5226462"/>
            <a:ext cx="149224" cy="313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164268" y="1391445"/>
            <a:ext cx="103236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US" dirty="0" smtClean="0">
                <a:solidFill>
                  <a:prstClr val="black"/>
                </a:solidFill>
                <a:ea typeface="Calibri"/>
              </a:rPr>
              <a:t>New Search Feature</a:t>
            </a:r>
            <a:endParaRPr lang="en-US" dirty="0">
              <a:solidFill>
                <a:prstClr val="black"/>
              </a:solidFill>
              <a:ea typeface="Calibri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64267" y="4061601"/>
            <a:ext cx="106827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ea typeface="Calibri"/>
              </a:rPr>
              <a:t>Student Status</a:t>
            </a:r>
            <a:r>
              <a:rPr lang="en-US" dirty="0">
                <a:ea typeface="Calibri"/>
              </a:rPr>
              <a:t> </a:t>
            </a:r>
            <a:r>
              <a:rPr lang="en-US" dirty="0" smtClean="0">
                <a:ea typeface="Calibri"/>
              </a:rPr>
              <a:t>Gadget</a:t>
            </a:r>
          </a:p>
        </p:txBody>
      </p:sp>
      <p:cxnSp>
        <p:nvCxnSpPr>
          <p:cNvPr id="13" name="Straight Arrow Connector 12"/>
          <p:cNvCxnSpPr>
            <a:stCxn id="11" idx="2"/>
          </p:cNvCxnSpPr>
          <p:nvPr/>
        </p:nvCxnSpPr>
        <p:spPr>
          <a:xfrm>
            <a:off x="680451" y="2314775"/>
            <a:ext cx="603116" cy="2981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12" idx="0"/>
          </p:cNvCxnSpPr>
          <p:nvPr/>
        </p:nvCxnSpPr>
        <p:spPr>
          <a:xfrm flipV="1">
            <a:off x="698405" y="3538901"/>
            <a:ext cx="534138" cy="5227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7769137" y="1200834"/>
            <a:ext cx="114626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ea typeface="Calibri"/>
              </a:rPr>
              <a:t>At a Glance Gadget</a:t>
            </a:r>
            <a:endParaRPr lang="en-US" dirty="0">
              <a:ea typeface="Calibri"/>
            </a:endParaRPr>
          </a:p>
        </p:txBody>
      </p:sp>
      <p:cxnSp>
        <p:nvCxnSpPr>
          <p:cNvPr id="16" name="Straight Arrow Connector 15"/>
          <p:cNvCxnSpPr>
            <a:stCxn id="15" idx="1"/>
          </p:cNvCxnSpPr>
          <p:nvPr/>
        </p:nvCxnSpPr>
        <p:spPr>
          <a:xfrm flipH="1">
            <a:off x="5839816" y="1662499"/>
            <a:ext cx="1929321" cy="8421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993200931"/>
      </p:ext>
    </p:extLst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eacher_dashboard_aag_assessment_student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69917" y="1260874"/>
            <a:ext cx="6643794" cy="498284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05800" cy="792162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3600" dirty="0" smtClean="0"/>
              <a:t>Teacher Dashboard Features</a:t>
            </a:r>
            <a:endParaRPr lang="en-US" sz="3600" dirty="0"/>
          </a:p>
        </p:txBody>
      </p:sp>
      <p:sp>
        <p:nvSpPr>
          <p:cNvPr id="6" name="Rectangle 5"/>
          <p:cNvSpPr/>
          <p:nvPr/>
        </p:nvSpPr>
        <p:spPr>
          <a:xfrm>
            <a:off x="6858000" y="2918138"/>
            <a:ext cx="213360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14400" marR="0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ea typeface="Calibri"/>
              </a:rPr>
              <a:t> Activity Preview and Tips, presented in a clean, new, and intuitive design</a:t>
            </a:r>
            <a:endParaRPr lang="en-US" dirty="0">
              <a:ea typeface="Calibri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7775575" y="2590800"/>
            <a:ext cx="263526" cy="3273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6" idx="2"/>
          </p:cNvCxnSpPr>
          <p:nvPr/>
        </p:nvCxnSpPr>
        <p:spPr>
          <a:xfrm flipH="1">
            <a:off x="7775576" y="5226462"/>
            <a:ext cx="149224" cy="313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164268" y="1391445"/>
            <a:ext cx="103236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US" dirty="0" smtClean="0">
                <a:solidFill>
                  <a:prstClr val="black"/>
                </a:solidFill>
                <a:ea typeface="Calibri"/>
              </a:rPr>
              <a:t>New Search Feature</a:t>
            </a:r>
            <a:endParaRPr lang="en-US" dirty="0">
              <a:solidFill>
                <a:prstClr val="black"/>
              </a:solidFill>
              <a:ea typeface="Calibri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64267" y="4061601"/>
            <a:ext cx="106827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ea typeface="Calibri"/>
              </a:rPr>
              <a:t>Student Status</a:t>
            </a:r>
            <a:r>
              <a:rPr lang="en-US" dirty="0">
                <a:ea typeface="Calibri"/>
              </a:rPr>
              <a:t> </a:t>
            </a:r>
            <a:r>
              <a:rPr lang="en-US" dirty="0" smtClean="0">
                <a:ea typeface="Calibri"/>
              </a:rPr>
              <a:t>Gadget</a:t>
            </a:r>
          </a:p>
        </p:txBody>
      </p:sp>
      <p:cxnSp>
        <p:nvCxnSpPr>
          <p:cNvPr id="13" name="Straight Arrow Connector 12"/>
          <p:cNvCxnSpPr>
            <a:stCxn id="11" idx="2"/>
          </p:cNvCxnSpPr>
          <p:nvPr/>
        </p:nvCxnSpPr>
        <p:spPr>
          <a:xfrm>
            <a:off x="680451" y="2314775"/>
            <a:ext cx="603116" cy="2981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12" idx="0"/>
          </p:cNvCxnSpPr>
          <p:nvPr/>
        </p:nvCxnSpPr>
        <p:spPr>
          <a:xfrm flipV="1">
            <a:off x="698405" y="3538901"/>
            <a:ext cx="534138" cy="5227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7769137" y="1200834"/>
            <a:ext cx="114626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ea typeface="Calibri"/>
              </a:rPr>
              <a:t>At a Glance Gadget</a:t>
            </a:r>
            <a:endParaRPr lang="en-US" dirty="0">
              <a:ea typeface="Calibri"/>
            </a:endParaRPr>
          </a:p>
        </p:txBody>
      </p:sp>
      <p:cxnSp>
        <p:nvCxnSpPr>
          <p:cNvPr id="16" name="Straight Arrow Connector 15"/>
          <p:cNvCxnSpPr>
            <a:stCxn id="15" idx="1"/>
          </p:cNvCxnSpPr>
          <p:nvPr/>
        </p:nvCxnSpPr>
        <p:spPr>
          <a:xfrm flipH="1">
            <a:off x="5839816" y="1662499"/>
            <a:ext cx="1929321" cy="8421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ounded Rectangular Callout 16"/>
          <p:cNvSpPr/>
          <p:nvPr/>
        </p:nvSpPr>
        <p:spPr>
          <a:xfrm>
            <a:off x="4696816" y="4032431"/>
            <a:ext cx="2286000" cy="1368504"/>
          </a:xfrm>
          <a:prstGeom prst="wedgeRoundRectCallout">
            <a:avLst>
              <a:gd name="adj1" fmla="val -61852"/>
              <a:gd name="adj2" fmla="val -3470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4779944" y="4107768"/>
            <a:ext cx="220287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ea typeface="Calibri"/>
              </a:rPr>
              <a:t>Further drill down information with fly outs and detailed reporting.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48953829"/>
      </p:ext>
    </p:extLst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mystudents_progress_timeontask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5917" y="1054089"/>
            <a:ext cx="7223650" cy="541773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sz="3600" dirty="0" smtClean="0"/>
              <a:t>“My Students” Setup</a:t>
            </a:r>
            <a:endParaRPr lang="en-US" sz="3600" dirty="0"/>
          </a:p>
        </p:txBody>
      </p:sp>
      <p:sp>
        <p:nvSpPr>
          <p:cNvPr id="6" name="Rounded Rectangular Callout 5"/>
          <p:cNvSpPr/>
          <p:nvPr/>
        </p:nvSpPr>
        <p:spPr>
          <a:xfrm>
            <a:off x="6982691" y="2667000"/>
            <a:ext cx="1845972" cy="2308324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7010400" y="2667000"/>
            <a:ext cx="1845972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Student setup has been vastly improved to include powerful student management 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and one-click data access. 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20674682"/>
      </p:ext>
    </p:extLst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mystudents_detail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5522" y="1066800"/>
            <a:ext cx="7282402" cy="5461802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10290" cy="792162"/>
          </a:xfrm>
        </p:spPr>
        <p:txBody>
          <a:bodyPr>
            <a:normAutofit/>
          </a:bodyPr>
          <a:lstStyle/>
          <a:p>
            <a:r>
              <a:rPr lang="en-US" sz="3600" dirty="0" smtClean="0"/>
              <a:t>Student Setup Features</a:t>
            </a:r>
            <a:endParaRPr lang="en-US" sz="3600" dirty="0"/>
          </a:p>
        </p:txBody>
      </p:sp>
      <p:sp>
        <p:nvSpPr>
          <p:cNvPr id="4" name="Rounded Rectangular Callout 3"/>
          <p:cNvSpPr/>
          <p:nvPr/>
        </p:nvSpPr>
        <p:spPr>
          <a:xfrm>
            <a:off x="6449135" y="3012389"/>
            <a:ext cx="2524239" cy="2851484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563856" y="3197696"/>
            <a:ext cx="2314561" cy="24622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Managing and Organizing Students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bg1"/>
                </a:solidFill>
              </a:rPr>
              <a:t>Student data grid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bg1"/>
                </a:solidFill>
              </a:rPr>
              <a:t>Filtering and narrowing by student attributes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bg1"/>
                </a:solidFill>
              </a:rPr>
              <a:t>Custom Binders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bg1"/>
                </a:solidFill>
              </a:rPr>
              <a:t>Drag and drop 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bg1"/>
                </a:solidFill>
              </a:rPr>
              <a:t>Bulk actions (Add to Class, Attach Attributes, etc.)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bg1"/>
                </a:solidFill>
              </a:rPr>
              <a:t>Quick access to reports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70577256"/>
      </p:ext>
    </p:extLst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sz="3600" dirty="0"/>
              <a:t>Student </a:t>
            </a:r>
            <a:r>
              <a:rPr lang="en-US" sz="3600" dirty="0" smtClean="0"/>
              <a:t>Views</a:t>
            </a:r>
            <a:endParaRPr lang="en-US" sz="3600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492888"/>
            <a:ext cx="6553200" cy="2506131"/>
          </a:xfrm>
          <a:prstGeom prst="rect">
            <a:avLst/>
          </a:prstGeom>
          <a:noFill/>
          <a:ln>
            <a:noFill/>
          </a:ln>
          <a:effectLst>
            <a:outerShdw blurRad="50800" dist="165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838200" y="1066800"/>
            <a:ext cx="64008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dirty="0"/>
              <a:t>Progress tab 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/>
              <a:t>Time on Task chart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/>
              <a:t>Completed Activities chart</a:t>
            </a:r>
          </a:p>
          <a:p>
            <a:pPr lvl="0"/>
            <a:r>
              <a:rPr lang="en-US" smtClean="0"/>
              <a:t>Assessment </a:t>
            </a:r>
            <a:r>
              <a:rPr lang="en-US" dirty="0"/>
              <a:t>tab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/>
              <a:t>Status on all of the student’s Objectives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/>
              <a:t>Drill-in for more data on Objective details</a:t>
            </a:r>
          </a:p>
        </p:txBody>
      </p:sp>
    </p:spTree>
    <p:extLst>
      <p:ext uri="{BB962C8B-B14F-4D97-AF65-F5344CB8AC3E}">
        <p14:creationId xmlns:p14="http://schemas.microsoft.com/office/powerpoint/2010/main" xmlns="" val="479658100"/>
      </p:ext>
    </p:extLst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199" y="274638"/>
            <a:ext cx="8296276" cy="792162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3600" dirty="0" smtClean="0"/>
              <a:t>Reports Wizards</a:t>
            </a:r>
            <a:endParaRPr lang="en-US" sz="3600" dirty="0"/>
          </a:p>
        </p:txBody>
      </p:sp>
      <p:sp>
        <p:nvSpPr>
          <p:cNvPr id="5" name="Rectangle 4"/>
          <p:cNvSpPr/>
          <p:nvPr/>
        </p:nvSpPr>
        <p:spPr>
          <a:xfrm>
            <a:off x="803564" y="1143000"/>
            <a:ext cx="791527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A vast improvement from 15.4, the all new Reports Manager allows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for </a:t>
            </a:r>
            <a:r>
              <a:rPr lang="en-US" dirty="0"/>
              <a:t>the creation of report templates, “set it and forget it” scheduling,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and one-click </a:t>
            </a:r>
            <a:r>
              <a:rPr lang="en-US" dirty="0"/>
              <a:t>reporting. </a:t>
            </a:r>
          </a:p>
        </p:txBody>
      </p:sp>
      <p:pic>
        <p:nvPicPr>
          <p:cNvPr id="3" name="Picture 2" descr="reports_schedulesend_with_data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331" t="15556" r="11861" b="10861"/>
          <a:stretch/>
        </p:blipFill>
        <p:spPr>
          <a:xfrm>
            <a:off x="1599817" y="2174844"/>
            <a:ext cx="6032903" cy="4391941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746636944"/>
      </p:ext>
    </p:extLst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6886</TotalTime>
  <Words>322</Words>
  <Application>Microsoft Office PowerPoint</Application>
  <PresentationFormat>On-screen Show (4:3)</PresentationFormat>
  <Paragraphs>63</Paragraphs>
  <Slides>11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Slide 1</vt:lpstr>
      <vt:lpstr>2011 Odyssey Manager</vt:lpstr>
      <vt:lpstr>Odyssey 2011 Manager</vt:lpstr>
      <vt:lpstr>Teacher Dashboard Features</vt:lpstr>
      <vt:lpstr>Teacher Dashboard Features</vt:lpstr>
      <vt:lpstr>“My Students” Setup</vt:lpstr>
      <vt:lpstr>Student Setup Features</vt:lpstr>
      <vt:lpstr>Student Views</vt:lpstr>
      <vt:lpstr>Reports Wizards</vt:lpstr>
      <vt:lpstr>Other Report Features</vt:lpstr>
      <vt:lpstr>Slide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Ken Dille</dc:creator>
  <cp:lastModifiedBy>John Costilla</cp:lastModifiedBy>
  <cp:revision>195</cp:revision>
  <dcterms:created xsi:type="dcterms:W3CDTF">2010-06-24T04:50:04Z</dcterms:created>
  <dcterms:modified xsi:type="dcterms:W3CDTF">2011-07-13T14:24:09Z</dcterms:modified>
</cp:coreProperties>
</file>